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3" r:id="rId4"/>
    <p:sldId id="264" r:id="rId5"/>
    <p:sldId id="258" r:id="rId6"/>
    <p:sldId id="265" r:id="rId7"/>
    <p:sldId id="259" r:id="rId8"/>
    <p:sldId id="260" r:id="rId9"/>
    <p:sldId id="261" r:id="rId10"/>
    <p:sldId id="26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481" autoAdjust="0"/>
  </p:normalViewPr>
  <p:slideViewPr>
    <p:cSldViewPr>
      <p:cViewPr varScale="1">
        <p:scale>
          <a:sx n="114" d="100"/>
          <a:sy n="114" d="100"/>
        </p:scale>
        <p:origin x="-67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07CE8-6B68-491B-AAED-5022D48C13C5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308FD-8510-454A-937F-F9C4668B93C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2851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rirodahrvatske.com/hidrografija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-lika.com/page/rijeka-lika-i-jezero-kruscica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orivers.com/dobra/" TargetMode="External"/><Relationship Id="rId4" Type="http://schemas.openxmlformats.org/officeDocument/2006/relationships/hyperlink" Target="http://www.np-sjeverni-velebit.hr/posjeti/okolica/gackadolina/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zzz.hr/mjesta/pisarovina/jamnica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ljeciliste-topusko.hr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O0UPsNWuvY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vnPRD1dtBY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orivers.com/dunav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enciklopedija.hr/natuknica.aspx?id=16593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da.hr/hr/novosti/ljepotice-jadranskog-sliva-neretva-lika-zrmanja-krka-cetin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krka.hr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npkrka.hr/stranice/rijeka-krka/85.html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orivers.com/zrmanja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trapedia.hr/hrv/297/mirna/istra-a-z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strapedia.hr/hrv/819/rasa-rijeka/istra-a-z/" TargetMode="External"/><Relationship Id="rId4" Type="http://schemas.openxmlformats.org/officeDocument/2006/relationships/hyperlink" Target="https://www.istrapedia.hr/hrv/593/dragonja-rijeka/istra-a-z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http://prirodahrvatske.com/hidrografija/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308FD-8510-454A-937F-F9C4668B93CA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12379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https://visit-lika.com/page/rijeka-lika-i-jezero-kruscica</a:t>
            </a:r>
            <a:endParaRPr lang="hr-HR" dirty="0" smtClean="0"/>
          </a:p>
          <a:p>
            <a:r>
              <a:rPr lang="hr-HR" dirty="0" smtClean="0">
                <a:hlinkClick r:id="rId4"/>
              </a:rPr>
              <a:t>http://www.np-sjeverni-velebit.hr/posjeti/okolica/gackadolina/</a:t>
            </a:r>
            <a:endParaRPr lang="hr-HR" dirty="0" smtClean="0"/>
          </a:p>
          <a:p>
            <a:r>
              <a:rPr lang="hr-HR" dirty="0" smtClean="0">
                <a:hlinkClick r:id="rId5"/>
              </a:rPr>
              <a:t>https://crorivers.com/dobra/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308FD-8510-454A-937F-F9C4668B93CA}" type="slidenum">
              <a:rPr lang="hr-HR" smtClean="0"/>
              <a:pPr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89046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http://www.tzzz.hr/mjesta/pisarovina/jamnica/</a:t>
            </a:r>
            <a:endParaRPr lang="hr-HR" dirty="0" smtClean="0"/>
          </a:p>
          <a:p>
            <a:r>
              <a:rPr lang="hr-HR" dirty="0" smtClean="0">
                <a:hlinkClick r:id="rId4"/>
              </a:rPr>
              <a:t>https://www.ljeciliste-topusko.hr/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308FD-8510-454A-937F-F9C4668B93CA}" type="slidenum">
              <a:rPr lang="hr-HR" smtClean="0"/>
              <a:pPr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06789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Žitna lađa:</a:t>
            </a:r>
            <a:r>
              <a:rPr lang="hr-HR" baseline="0" dirty="0" smtClean="0"/>
              <a:t> </a:t>
            </a:r>
            <a:r>
              <a:rPr lang="hr-HR" dirty="0" smtClean="0">
                <a:hlinkClick r:id="rId3"/>
              </a:rPr>
              <a:t>https://www.youtube.com/watch?v=oO0UPsNWuvY</a:t>
            </a:r>
            <a:endParaRPr lang="hr-HR" dirty="0" smtClean="0"/>
          </a:p>
          <a:p>
            <a:r>
              <a:rPr lang="hr-HR" dirty="0" smtClean="0"/>
              <a:t>Plovidba</a:t>
            </a:r>
            <a:r>
              <a:rPr lang="hr-HR" baseline="0" dirty="0" smtClean="0"/>
              <a:t> lađom i Žitni put: </a:t>
            </a:r>
            <a:r>
              <a:rPr lang="hr-HR" dirty="0" smtClean="0">
                <a:hlinkClick r:id="rId4"/>
              </a:rPr>
              <a:t>https://www.youtube.com/watch?v=qvnPRD1dtBY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308FD-8510-454A-937F-F9C4668B93CA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26719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https://crorivers.com/dunav/</a:t>
            </a:r>
            <a:endParaRPr lang="hr-HR" dirty="0" smtClean="0"/>
          </a:p>
          <a:p>
            <a:r>
              <a:rPr lang="hr-HR" dirty="0" smtClean="0">
                <a:hlinkClick r:id="rId4"/>
              </a:rPr>
              <a:t>http://www.enciklopedija.hr/natuknica.aspx?id=16593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308FD-8510-454A-937F-F9C4668B93CA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46393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https://www.voda.hr/hr/novosti/ljepotice-jadranskog-sliva-neretva-lika-zrmanja-krka-cetina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308FD-8510-454A-937F-F9C4668B93CA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87367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http://www.geografija.hr/clanci/626/delta-neretve-od-mocvare-do-intenzivne-poljoprivrede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308FD-8510-454A-937F-F9C4668B93CA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9097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http://www.rafting-cetina.com/default.aspx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308FD-8510-454A-937F-F9C4668B93CA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84629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http://www.npkrka.hr/</a:t>
            </a:r>
            <a:endParaRPr lang="hr-HR" dirty="0" smtClean="0"/>
          </a:p>
          <a:p>
            <a:r>
              <a:rPr lang="hr-HR" dirty="0" smtClean="0">
                <a:hlinkClick r:id="rId4"/>
              </a:rPr>
              <a:t>http://www.npkrka.hr/stranice/rijeka-krka/85.html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308FD-8510-454A-937F-F9C4668B93CA}" type="slidenum">
              <a:rPr lang="hr-HR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46946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hlinkClick r:id="rId3"/>
              </a:rPr>
              <a:t>https://crorivers.com/zrmanja/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308FD-8510-454A-937F-F9C4668B93CA}" type="slidenum">
              <a:rPr lang="hr-HR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48525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http://www.istrapedia.hr/hrv/297/mirna/istra-a-z/</a:t>
            </a:r>
            <a:endParaRPr lang="hr-HR" dirty="0" smtClean="0"/>
          </a:p>
          <a:p>
            <a:r>
              <a:rPr lang="hr-HR" dirty="0" smtClean="0">
                <a:hlinkClick r:id="rId4"/>
              </a:rPr>
              <a:t>https://www.istrapedia.hr/hrv/593/dragonja-rijeka/istra-a-z/</a:t>
            </a:r>
            <a:endParaRPr lang="hr-HR" dirty="0" smtClean="0"/>
          </a:p>
          <a:p>
            <a:r>
              <a:rPr lang="hr-HR" dirty="0" smtClean="0">
                <a:hlinkClick r:id="rId5"/>
              </a:rPr>
              <a:t>http://istrapedia.hr/hrv/819/rasa-rijeka/istra-a-z/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308FD-8510-454A-937F-F9C4668B93CA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7245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9" cstate="print"/>
          <a:srcRect t="37310" r="3226" b="43265"/>
          <a:stretch>
            <a:fillRect/>
          </a:stretch>
        </p:blipFill>
        <p:spPr bwMode="auto">
          <a:xfrm>
            <a:off x="0" y="0"/>
            <a:ext cx="9144000" cy="69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Rijeke Hrvatske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Nastavna tema: Vode na Zemlji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Karta rijeke prazna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33" t="1543" r="982" b="59682"/>
          <a:stretch/>
        </p:blipFill>
        <p:spPr bwMode="auto">
          <a:xfrm>
            <a:off x="242494" y="730899"/>
            <a:ext cx="8651892" cy="44369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279985">
            <a:off x="7976369" y="3543441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Duna</a:t>
            </a:r>
            <a:r>
              <a:rPr lang="hr-HR" dirty="0" smtClean="0"/>
              <a:t>v</a:t>
            </a:r>
            <a:endParaRPr lang="hr-HR" dirty="0"/>
          </a:p>
        </p:txBody>
      </p:sp>
      <p:sp>
        <p:nvSpPr>
          <p:cNvPr id="24" name="TextBox 29"/>
          <p:cNvSpPr txBox="1"/>
          <p:nvPr/>
        </p:nvSpPr>
        <p:spPr>
          <a:xfrm rot="711122">
            <a:off x="6835147" y="3218758"/>
            <a:ext cx="65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7030A0"/>
                </a:solidFill>
              </a:rPr>
              <a:t>Vuka</a:t>
            </a:r>
            <a:endParaRPr lang="hr-HR" b="1" dirty="0">
              <a:solidFill>
                <a:srgbClr val="7030A0"/>
              </a:solidFill>
            </a:endParaRPr>
          </a:p>
        </p:txBody>
      </p:sp>
      <p:sp>
        <p:nvSpPr>
          <p:cNvPr id="25" name="TextBox 30"/>
          <p:cNvSpPr txBox="1"/>
          <p:nvPr/>
        </p:nvSpPr>
        <p:spPr>
          <a:xfrm rot="2149556">
            <a:off x="6762045" y="369239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7030A0"/>
                </a:solidFill>
              </a:rPr>
              <a:t>Bosut</a:t>
            </a:r>
            <a:endParaRPr lang="hr-HR" b="1" dirty="0">
              <a:solidFill>
                <a:srgbClr val="7030A0"/>
              </a:solidFill>
            </a:endParaRPr>
          </a:p>
        </p:txBody>
      </p:sp>
      <p:sp>
        <p:nvSpPr>
          <p:cNvPr id="26" name="TextBox 32"/>
          <p:cNvSpPr txBox="1"/>
          <p:nvPr/>
        </p:nvSpPr>
        <p:spPr>
          <a:xfrm rot="2145704">
            <a:off x="6946869" y="2737597"/>
            <a:ext cx="73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7030A0"/>
                </a:solidFill>
              </a:rPr>
              <a:t>Drava</a:t>
            </a:r>
            <a:endParaRPr lang="hr-H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4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Rijeke jadranskog slijeva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siromaštvo površinskih tekućica, </a:t>
            </a:r>
            <a:endParaRPr lang="hr-HR" dirty="0" smtClean="0"/>
          </a:p>
          <a:p>
            <a:r>
              <a:rPr lang="hr-HR" dirty="0" smtClean="0"/>
              <a:t>slabo </a:t>
            </a:r>
            <a:r>
              <a:rPr lang="hr-HR" dirty="0"/>
              <a:t>razvijena riječna mreža;  </a:t>
            </a:r>
            <a:endParaRPr lang="hr-HR" dirty="0" smtClean="0"/>
          </a:p>
          <a:p>
            <a:r>
              <a:rPr lang="hr-HR" dirty="0" smtClean="0"/>
              <a:t>manja </a:t>
            </a:r>
            <a:r>
              <a:rPr lang="hr-HR" dirty="0"/>
              <a:t>porječja, kraći tokovi, veći padovi; </a:t>
            </a:r>
            <a:endParaRPr lang="hr-HR" dirty="0" smtClean="0"/>
          </a:p>
          <a:p>
            <a:r>
              <a:rPr lang="hr-HR" dirty="0" smtClean="0"/>
              <a:t>60 </a:t>
            </a:r>
            <a:r>
              <a:rPr lang="hr-HR" dirty="0"/>
              <a:t>% </a:t>
            </a:r>
            <a:r>
              <a:rPr lang="hr-HR" dirty="0" err="1"/>
              <a:t>hidroenergetskog</a:t>
            </a:r>
            <a:r>
              <a:rPr lang="hr-HR" dirty="0"/>
              <a:t> potencijala RH; </a:t>
            </a:r>
            <a:endParaRPr lang="hr-HR" dirty="0" smtClean="0"/>
          </a:p>
          <a:p>
            <a:r>
              <a:rPr lang="hr-HR" b="1" dirty="0" smtClean="0"/>
              <a:t>sredozemni </a:t>
            </a:r>
            <a:r>
              <a:rPr lang="hr-HR" b="1" dirty="0"/>
              <a:t>kišni režim</a:t>
            </a:r>
            <a:r>
              <a:rPr lang="hr-HR" dirty="0"/>
              <a:t> s maksimalnim vodostajem </a:t>
            </a:r>
            <a:r>
              <a:rPr lang="hr-HR" b="1" dirty="0"/>
              <a:t>zimi</a:t>
            </a:r>
            <a:r>
              <a:rPr lang="hr-HR" dirty="0"/>
              <a:t> (osim </a:t>
            </a:r>
            <a:r>
              <a:rPr lang="hr-HR" b="1" dirty="0"/>
              <a:t>Neretve snježno-kišni</a:t>
            </a:r>
            <a:r>
              <a:rPr lang="hr-HR" dirty="0"/>
              <a:t>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38536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rta rijeke prazna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90" t="44620" r="7335" b="-7263"/>
          <a:stretch/>
        </p:blipFill>
        <p:spPr bwMode="auto">
          <a:xfrm>
            <a:off x="1727176" y="743992"/>
            <a:ext cx="7416824" cy="51125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27"/>
          <p:cNvSpPr txBox="1"/>
          <p:nvPr/>
        </p:nvSpPr>
        <p:spPr>
          <a:xfrm rot="21151233">
            <a:off x="6548060" y="3281305"/>
            <a:ext cx="94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F0"/>
                </a:solidFill>
              </a:rPr>
              <a:t>Neretva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6" name="TextBox 27"/>
          <p:cNvSpPr txBox="1"/>
          <p:nvPr/>
        </p:nvSpPr>
        <p:spPr>
          <a:xfrm rot="2555643">
            <a:off x="5367977" y="1906693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F0"/>
                </a:solidFill>
              </a:rPr>
              <a:t>Cetina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7" name="TextBox 27"/>
          <p:cNvSpPr txBox="1"/>
          <p:nvPr/>
        </p:nvSpPr>
        <p:spPr>
          <a:xfrm rot="20753695">
            <a:off x="4839878" y="1502122"/>
            <a:ext cx="61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F0"/>
                </a:solidFill>
              </a:rPr>
              <a:t>Krka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8" name="TextBox 27"/>
          <p:cNvSpPr txBox="1"/>
          <p:nvPr/>
        </p:nvSpPr>
        <p:spPr>
          <a:xfrm rot="1663855">
            <a:off x="4156940" y="1248431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F0"/>
                </a:solidFill>
              </a:rPr>
              <a:t>Zrmanja</a:t>
            </a:r>
            <a:endParaRPr lang="hr-H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89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Neretva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2170584" cy="3030985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delta</a:t>
            </a:r>
            <a:r>
              <a:rPr lang="hr-HR" dirty="0"/>
              <a:t>; </a:t>
            </a:r>
            <a:endParaRPr lang="hr-HR" dirty="0" smtClean="0"/>
          </a:p>
          <a:p>
            <a:r>
              <a:rPr lang="hr-HR" dirty="0" smtClean="0"/>
              <a:t>plovna</a:t>
            </a:r>
            <a:r>
              <a:rPr lang="hr-HR" dirty="0"/>
              <a:t>; </a:t>
            </a:r>
            <a:endParaRPr lang="hr-HR" dirty="0" smtClean="0"/>
          </a:p>
          <a:p>
            <a:r>
              <a:rPr lang="hr-HR" b="1" dirty="0" smtClean="0"/>
              <a:t>Metković </a:t>
            </a:r>
            <a:r>
              <a:rPr lang="hr-HR" dirty="0"/>
              <a:t>‒ jedina riječno-pomorska luka; </a:t>
            </a:r>
            <a:endParaRPr lang="hr-HR" dirty="0" smtClean="0"/>
          </a:p>
          <a:p>
            <a:r>
              <a:rPr lang="hr-HR" dirty="0" smtClean="0"/>
              <a:t>safari-turizam</a:t>
            </a:r>
            <a:r>
              <a:rPr lang="hr-HR" dirty="0"/>
              <a:t>; </a:t>
            </a:r>
            <a:endParaRPr lang="hr-HR" dirty="0" smtClean="0"/>
          </a:p>
          <a:p>
            <a:r>
              <a:rPr lang="hr-HR" dirty="0" smtClean="0"/>
              <a:t>utrka </a:t>
            </a:r>
            <a:r>
              <a:rPr lang="hr-HR" dirty="0"/>
              <a:t>lađa; </a:t>
            </a:r>
          </a:p>
        </p:txBody>
      </p:sp>
      <p:pic>
        <p:nvPicPr>
          <p:cNvPr id="4" name="Picture 3" descr="E:\Pictures\škole u prirodi 2013\2013-06-05 10.03.5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11458"/>
          <a:stretch>
            <a:fillRect/>
          </a:stretch>
        </p:blipFill>
        <p:spPr bwMode="auto">
          <a:xfrm>
            <a:off x="2871869" y="789238"/>
            <a:ext cx="5814931" cy="3861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15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Cetina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2602632" cy="3030985"/>
          </a:xfrm>
        </p:spPr>
        <p:txBody>
          <a:bodyPr>
            <a:normAutofit/>
          </a:bodyPr>
          <a:lstStyle/>
          <a:p>
            <a:r>
              <a:rPr lang="hr-HR" sz="2800" dirty="0"/>
              <a:t>vodoopskrba; </a:t>
            </a:r>
            <a:endParaRPr lang="hr-HR" sz="2800" dirty="0" smtClean="0"/>
          </a:p>
          <a:p>
            <a:r>
              <a:rPr lang="hr-HR" sz="2800" dirty="0" smtClean="0"/>
              <a:t>hidroenergija</a:t>
            </a:r>
            <a:r>
              <a:rPr lang="hr-HR" sz="2800" dirty="0"/>
              <a:t>; </a:t>
            </a:r>
            <a:endParaRPr lang="hr-HR" sz="2800" dirty="0" smtClean="0"/>
          </a:p>
          <a:p>
            <a:r>
              <a:rPr lang="hr-HR" sz="2800" dirty="0" smtClean="0"/>
              <a:t>rafting</a:t>
            </a:r>
            <a:r>
              <a:rPr lang="hr-HR" sz="2800" dirty="0"/>
              <a:t>;</a:t>
            </a:r>
          </a:p>
        </p:txBody>
      </p:sp>
      <p:pic>
        <p:nvPicPr>
          <p:cNvPr id="4" name="Picture 2" descr="C:\Users\Svjetlana\Documents\školska knjiga\ppt predlosci i slike\slike2\originali\095_000021490.tif"/>
          <p:cNvPicPr>
            <a:picLocks noChangeAspect="1" noChangeArrowheads="1"/>
          </p:cNvPicPr>
          <p:nvPr/>
        </p:nvPicPr>
        <p:blipFill>
          <a:blip r:embed="rId3" cstate="print"/>
          <a:srcRect t="9575"/>
          <a:stretch>
            <a:fillRect/>
          </a:stretch>
        </p:blipFill>
        <p:spPr bwMode="auto">
          <a:xfrm>
            <a:off x="3059832" y="915566"/>
            <a:ext cx="5967705" cy="3823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0083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Krka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2602632" cy="3030985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NP </a:t>
            </a:r>
            <a:r>
              <a:rPr lang="hr-HR" b="1" dirty="0"/>
              <a:t>Krka</a:t>
            </a:r>
            <a:r>
              <a:rPr lang="hr-HR" dirty="0"/>
              <a:t>: sedrene barijere sa slapovima (</a:t>
            </a:r>
            <a:r>
              <a:rPr lang="hr-HR" dirty="0" err="1"/>
              <a:t>Roški</a:t>
            </a:r>
            <a:r>
              <a:rPr lang="hr-HR" dirty="0"/>
              <a:t> slap, Skradinski buk, </a:t>
            </a:r>
            <a:r>
              <a:rPr lang="hr-HR" dirty="0" err="1"/>
              <a:t>Manojlovac</a:t>
            </a:r>
            <a:r>
              <a:rPr lang="hr-HR" dirty="0"/>
              <a:t>)</a:t>
            </a:r>
          </a:p>
          <a:p>
            <a:endParaRPr lang="hr-HR" dirty="0"/>
          </a:p>
        </p:txBody>
      </p:sp>
      <p:pic>
        <p:nvPicPr>
          <p:cNvPr id="4" name="Picture 2" descr="C:\Users\Svjetlana\Documents\školska knjiga\ppt predlosci i slike\smanjene\095_000016567.jpg"/>
          <p:cNvPicPr>
            <a:picLocks noChangeAspect="1" noChangeArrowheads="1"/>
          </p:cNvPicPr>
          <p:nvPr/>
        </p:nvPicPr>
        <p:blipFill>
          <a:blip r:embed="rId3" cstate="print"/>
          <a:srcRect t="14583"/>
          <a:stretch>
            <a:fillRect/>
          </a:stretch>
        </p:blipFill>
        <p:spPr bwMode="auto">
          <a:xfrm>
            <a:off x="3347864" y="1000108"/>
            <a:ext cx="5610932" cy="359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9124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Zrmanja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2242592" cy="3030985"/>
          </a:xfrm>
        </p:spPr>
        <p:txBody>
          <a:bodyPr/>
          <a:lstStyle/>
          <a:p>
            <a:r>
              <a:rPr lang="hr-HR" dirty="0" smtClean="0"/>
              <a:t>kvalitetna </a:t>
            </a:r>
            <a:r>
              <a:rPr lang="hr-HR" dirty="0"/>
              <a:t>pitka </a:t>
            </a:r>
            <a:r>
              <a:rPr lang="hr-HR" dirty="0" smtClean="0"/>
              <a:t>voda</a:t>
            </a:r>
          </a:p>
          <a:p>
            <a:r>
              <a:rPr lang="hr-HR" dirty="0" smtClean="0"/>
              <a:t> </a:t>
            </a:r>
            <a:r>
              <a:rPr lang="hr-HR" dirty="0"/>
              <a:t>rafting</a:t>
            </a:r>
          </a:p>
        </p:txBody>
      </p:sp>
      <p:pic>
        <p:nvPicPr>
          <p:cNvPr id="4" name="Picture 2" descr="C:\Users\Svjetlana\Documents\školska knjiga\ppt predlosci i slike\smanjene\095_dr_4076156.jpg"/>
          <p:cNvPicPr>
            <a:picLocks noChangeAspect="1" noChangeArrowheads="1"/>
          </p:cNvPicPr>
          <p:nvPr/>
        </p:nvPicPr>
        <p:blipFill>
          <a:blip r:embed="rId3" cstate="print"/>
          <a:srcRect t="4333"/>
          <a:stretch>
            <a:fillRect/>
          </a:stretch>
        </p:blipFill>
        <p:spPr bwMode="auto">
          <a:xfrm>
            <a:off x="2915816" y="824544"/>
            <a:ext cx="5987008" cy="383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0028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2314600" cy="3030985"/>
          </a:xfrm>
        </p:spPr>
        <p:txBody>
          <a:bodyPr/>
          <a:lstStyle/>
          <a:p>
            <a:r>
              <a:rPr lang="hr-HR" dirty="0" smtClean="0"/>
              <a:t>Istarske rijeke</a:t>
            </a:r>
            <a:endParaRPr lang="hr-HR" dirty="0"/>
          </a:p>
        </p:txBody>
      </p:sp>
      <p:pic>
        <p:nvPicPr>
          <p:cNvPr id="4" name="Picture 2" descr="Karta rijeke prazna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" t="13615" r="53184" b="51374"/>
          <a:stretch/>
        </p:blipFill>
        <p:spPr bwMode="auto">
          <a:xfrm>
            <a:off x="2915816" y="843558"/>
            <a:ext cx="5760640" cy="38884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27"/>
          <p:cNvSpPr txBox="1"/>
          <p:nvPr/>
        </p:nvSpPr>
        <p:spPr>
          <a:xfrm rot="21151233">
            <a:off x="3531488" y="205561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F0"/>
                </a:solidFill>
              </a:rPr>
              <a:t>Mirna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6" name="TextBox 27"/>
          <p:cNvSpPr txBox="1"/>
          <p:nvPr/>
        </p:nvSpPr>
        <p:spPr>
          <a:xfrm rot="174986">
            <a:off x="3376573" y="1786937"/>
            <a:ext cx="104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F0"/>
                </a:solidFill>
              </a:rPr>
              <a:t>Dragonja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7" name="TextBox 27"/>
          <p:cNvSpPr txBox="1"/>
          <p:nvPr/>
        </p:nvSpPr>
        <p:spPr>
          <a:xfrm rot="17428865">
            <a:off x="4140115" y="262504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F0"/>
                </a:solidFill>
              </a:rPr>
              <a:t>Raša</a:t>
            </a:r>
            <a:endParaRPr lang="hr-H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90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970784" cy="3030985"/>
          </a:xfrm>
        </p:spPr>
        <p:txBody>
          <a:bodyPr>
            <a:normAutofit fontScale="92500"/>
          </a:bodyPr>
          <a:lstStyle/>
          <a:p>
            <a:r>
              <a:rPr lang="hr-HR" b="1" dirty="0"/>
              <a:t>rijeke</a:t>
            </a:r>
            <a:r>
              <a:rPr lang="hr-HR" dirty="0"/>
              <a:t> </a:t>
            </a:r>
            <a:r>
              <a:rPr lang="hr-HR" b="1" dirty="0" err="1"/>
              <a:t>primorčice</a:t>
            </a:r>
            <a:r>
              <a:rPr lang="hr-HR" dirty="0"/>
              <a:t>: Rječina, </a:t>
            </a:r>
            <a:r>
              <a:rPr lang="hr-HR" dirty="0" err="1"/>
              <a:t>Jadro</a:t>
            </a:r>
            <a:r>
              <a:rPr lang="hr-HR" dirty="0"/>
              <a:t>, </a:t>
            </a:r>
            <a:r>
              <a:rPr lang="hr-HR" dirty="0" err="1"/>
              <a:t>Ombla</a:t>
            </a:r>
            <a:endParaRPr lang="hr-HR" dirty="0"/>
          </a:p>
          <a:p>
            <a:r>
              <a:rPr lang="hr-HR" b="1" dirty="0"/>
              <a:t>rijeke ponornice</a:t>
            </a:r>
            <a:r>
              <a:rPr lang="hr-HR" dirty="0"/>
              <a:t>: Lika, Gacka (ribolov), Krbava, Dobra, </a:t>
            </a:r>
            <a:r>
              <a:rPr lang="hr-HR" dirty="0" err="1"/>
              <a:t>Ričica</a:t>
            </a:r>
            <a:r>
              <a:rPr lang="hr-HR" dirty="0"/>
              <a:t>, Drežnica, </a:t>
            </a:r>
            <a:r>
              <a:rPr lang="hr-HR" dirty="0" err="1" smtClean="0"/>
              <a:t>Pazinčica</a:t>
            </a:r>
            <a:endParaRPr lang="hr-HR" dirty="0"/>
          </a:p>
          <a:p>
            <a:endParaRPr lang="hr-HR" dirty="0"/>
          </a:p>
        </p:txBody>
      </p:sp>
      <p:pic>
        <p:nvPicPr>
          <p:cNvPr id="4" name="Picture 2" descr="Karta rijeke prazna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96" t="24637" r="49715" b="40352"/>
          <a:stretch/>
        </p:blipFill>
        <p:spPr bwMode="auto">
          <a:xfrm>
            <a:off x="4716016" y="843558"/>
            <a:ext cx="3960440" cy="38884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27"/>
          <p:cNvSpPr txBox="1"/>
          <p:nvPr/>
        </p:nvSpPr>
        <p:spPr>
          <a:xfrm rot="2046151">
            <a:off x="5949525" y="911090"/>
            <a:ext cx="76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F0"/>
                </a:solidFill>
              </a:rPr>
              <a:t>Dobra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6" name="TextBox 27"/>
          <p:cNvSpPr txBox="1"/>
          <p:nvPr/>
        </p:nvSpPr>
        <p:spPr>
          <a:xfrm rot="2046151">
            <a:off x="6474863" y="2683258"/>
            <a:ext cx="56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F0"/>
                </a:solidFill>
              </a:rPr>
              <a:t>Lika</a:t>
            </a:r>
            <a:endParaRPr lang="hr-H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54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Izvori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/>
              <a:t>krška </a:t>
            </a:r>
            <a:r>
              <a:rPr lang="hr-HR" b="1" dirty="0"/>
              <a:t>vrela</a:t>
            </a:r>
            <a:r>
              <a:rPr lang="hr-HR" dirty="0"/>
              <a:t> (voda iz podzemnih pukotina)</a:t>
            </a:r>
          </a:p>
          <a:p>
            <a:r>
              <a:rPr lang="hr-HR" b="1" dirty="0" smtClean="0"/>
              <a:t>vrulje</a:t>
            </a:r>
            <a:r>
              <a:rPr lang="hr-HR" dirty="0" smtClean="0"/>
              <a:t> </a:t>
            </a:r>
            <a:r>
              <a:rPr lang="hr-HR" dirty="0"/>
              <a:t>(izvori slatke vode u moru)</a:t>
            </a:r>
          </a:p>
          <a:p>
            <a:r>
              <a:rPr lang="hr-HR" b="1" dirty="0" smtClean="0"/>
              <a:t>termalni</a:t>
            </a:r>
            <a:r>
              <a:rPr lang="hr-HR" dirty="0" smtClean="0"/>
              <a:t> </a:t>
            </a:r>
            <a:r>
              <a:rPr lang="hr-HR" dirty="0"/>
              <a:t>izvori </a:t>
            </a:r>
            <a:r>
              <a:rPr lang="hr-HR" dirty="0" smtClean="0"/>
              <a:t>(Tuheljske </a:t>
            </a:r>
            <a:r>
              <a:rPr lang="hr-HR" dirty="0"/>
              <a:t>toplice, </a:t>
            </a:r>
            <a:r>
              <a:rPr lang="hr-HR" dirty="0" err="1"/>
              <a:t>Topusko</a:t>
            </a:r>
            <a:r>
              <a:rPr lang="hr-HR" dirty="0"/>
              <a:t>...)</a:t>
            </a:r>
          </a:p>
          <a:p>
            <a:r>
              <a:rPr lang="hr-HR" b="1" dirty="0" smtClean="0"/>
              <a:t>mineralni</a:t>
            </a:r>
            <a:r>
              <a:rPr lang="hr-HR" dirty="0" smtClean="0"/>
              <a:t> </a:t>
            </a:r>
            <a:r>
              <a:rPr lang="hr-HR" dirty="0"/>
              <a:t>izvori (Jamnička kiselica...)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9789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951" y="915816"/>
            <a:ext cx="1789661" cy="4033416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2216085" y="544706"/>
            <a:ext cx="6878131" cy="4322916"/>
            <a:chOff x="2216085" y="544706"/>
            <a:chExt cx="6878131" cy="4322916"/>
          </a:xfrm>
        </p:grpSpPr>
        <p:pic>
          <p:nvPicPr>
            <p:cNvPr id="4" name="Picture 2" descr="C:\Users\Svjetlana\Documents\školska knjiga\ppt\8\istočna hrv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938" t="19065" r="10937" b="15196"/>
            <a:stretch/>
          </p:blipFill>
          <p:spPr bwMode="auto">
            <a:xfrm>
              <a:off x="2267744" y="544706"/>
              <a:ext cx="6800244" cy="4322916"/>
            </a:xfrm>
            <a:prstGeom prst="rect">
              <a:avLst/>
            </a:prstGeom>
            <a:noFill/>
          </p:spPr>
        </p:pic>
        <p:pic>
          <p:nvPicPr>
            <p:cNvPr id="5" name="Picture 10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BDD2FF"/>
                </a:clrFrom>
                <a:clrTo>
                  <a:srgbClr val="BDD2FF">
                    <a:alpha val="0"/>
                  </a:srgbClr>
                </a:clrTo>
              </a:clrChange>
            </a:blip>
            <a:srcRect l="1391" b="6810"/>
            <a:stretch/>
          </p:blipFill>
          <p:spPr bwMode="auto">
            <a:xfrm>
              <a:off x="2216085" y="689940"/>
              <a:ext cx="6878131" cy="403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Prostoručno 2"/>
            <p:cNvSpPr/>
            <p:nvPr/>
          </p:nvSpPr>
          <p:spPr>
            <a:xfrm>
              <a:off x="7843838" y="2781300"/>
              <a:ext cx="252412" cy="142875"/>
            </a:xfrm>
            <a:custGeom>
              <a:avLst/>
              <a:gdLst>
                <a:gd name="connsiteX0" fmla="*/ 0 w 252412"/>
                <a:gd name="connsiteY0" fmla="*/ 0 h 142875"/>
                <a:gd name="connsiteX1" fmla="*/ 0 w 252412"/>
                <a:gd name="connsiteY1" fmla="*/ 109538 h 142875"/>
                <a:gd name="connsiteX2" fmla="*/ 147637 w 252412"/>
                <a:gd name="connsiteY2" fmla="*/ 142875 h 142875"/>
                <a:gd name="connsiteX3" fmla="*/ 238125 w 252412"/>
                <a:gd name="connsiteY3" fmla="*/ 133350 h 142875"/>
                <a:gd name="connsiteX4" fmla="*/ 252412 w 252412"/>
                <a:gd name="connsiteY4" fmla="*/ 100013 h 142875"/>
                <a:gd name="connsiteX5" fmla="*/ 223837 w 252412"/>
                <a:gd name="connsiteY5" fmla="*/ 66675 h 142875"/>
                <a:gd name="connsiteX6" fmla="*/ 223837 w 252412"/>
                <a:gd name="connsiteY6" fmla="*/ 14288 h 142875"/>
                <a:gd name="connsiteX7" fmla="*/ 180975 w 252412"/>
                <a:gd name="connsiteY7" fmla="*/ 4763 h 142875"/>
                <a:gd name="connsiteX8" fmla="*/ 0 w 252412"/>
                <a:gd name="connsiteY8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412" h="142875">
                  <a:moveTo>
                    <a:pt x="0" y="0"/>
                  </a:moveTo>
                  <a:lnTo>
                    <a:pt x="0" y="109538"/>
                  </a:lnTo>
                  <a:lnTo>
                    <a:pt x="147637" y="142875"/>
                  </a:lnTo>
                  <a:lnTo>
                    <a:pt x="238125" y="133350"/>
                  </a:lnTo>
                  <a:lnTo>
                    <a:pt x="252412" y="100013"/>
                  </a:lnTo>
                  <a:lnTo>
                    <a:pt x="223837" y="66675"/>
                  </a:lnTo>
                  <a:lnTo>
                    <a:pt x="223837" y="14288"/>
                  </a:lnTo>
                  <a:lnTo>
                    <a:pt x="180975" y="4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Prostoručno 9"/>
            <p:cNvSpPr/>
            <p:nvPr/>
          </p:nvSpPr>
          <p:spPr>
            <a:xfrm>
              <a:off x="4054475" y="2994025"/>
              <a:ext cx="352425" cy="130175"/>
            </a:xfrm>
            <a:custGeom>
              <a:avLst/>
              <a:gdLst>
                <a:gd name="connsiteX0" fmla="*/ 0 w 352425"/>
                <a:gd name="connsiteY0" fmla="*/ 79375 h 130175"/>
                <a:gd name="connsiteX1" fmla="*/ 15875 w 352425"/>
                <a:gd name="connsiteY1" fmla="*/ 111125 h 130175"/>
                <a:gd name="connsiteX2" fmla="*/ 69850 w 352425"/>
                <a:gd name="connsiteY2" fmla="*/ 130175 h 130175"/>
                <a:gd name="connsiteX3" fmla="*/ 352425 w 352425"/>
                <a:gd name="connsiteY3" fmla="*/ 130175 h 130175"/>
                <a:gd name="connsiteX4" fmla="*/ 301625 w 352425"/>
                <a:gd name="connsiteY4" fmla="*/ 60325 h 130175"/>
                <a:gd name="connsiteX5" fmla="*/ 247650 w 352425"/>
                <a:gd name="connsiteY5" fmla="*/ 28575 h 130175"/>
                <a:gd name="connsiteX6" fmla="*/ 53975 w 352425"/>
                <a:gd name="connsiteY6" fmla="*/ 0 h 130175"/>
                <a:gd name="connsiteX7" fmla="*/ 22225 w 352425"/>
                <a:gd name="connsiteY7" fmla="*/ 6350 h 130175"/>
                <a:gd name="connsiteX8" fmla="*/ 0 w 352425"/>
                <a:gd name="connsiteY8" fmla="*/ 79375 h 13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2425" h="130175">
                  <a:moveTo>
                    <a:pt x="0" y="79375"/>
                  </a:moveTo>
                  <a:lnTo>
                    <a:pt x="15875" y="111125"/>
                  </a:lnTo>
                  <a:lnTo>
                    <a:pt x="69850" y="130175"/>
                  </a:lnTo>
                  <a:lnTo>
                    <a:pt x="352425" y="130175"/>
                  </a:lnTo>
                  <a:lnTo>
                    <a:pt x="301625" y="60325"/>
                  </a:lnTo>
                  <a:lnTo>
                    <a:pt x="247650" y="28575"/>
                  </a:lnTo>
                  <a:lnTo>
                    <a:pt x="53975" y="0"/>
                  </a:lnTo>
                  <a:lnTo>
                    <a:pt x="22225" y="6350"/>
                  </a:lnTo>
                  <a:lnTo>
                    <a:pt x="0" y="79375"/>
                  </a:lnTo>
                  <a:close/>
                </a:path>
              </a:pathLst>
            </a:custGeom>
            <a:solidFill>
              <a:schemeClr val="bg1"/>
            </a:solidFill>
            <a:ln w="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2" name="Picture 2" descr="C:\Users\Svjetlana\Documents\školska knjiga\ppt\8\istočna hrv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970" t="61304" r="15512" b="32126"/>
            <a:stretch/>
          </p:blipFill>
          <p:spPr bwMode="auto">
            <a:xfrm>
              <a:off x="7851776" y="3320406"/>
              <a:ext cx="792088" cy="43204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7820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250704" cy="3030985"/>
          </a:xfrm>
        </p:spPr>
        <p:txBody>
          <a:bodyPr>
            <a:normAutofit fontScale="62500" lnSpcReduction="20000"/>
          </a:bodyPr>
          <a:lstStyle/>
          <a:p>
            <a:r>
              <a:rPr lang="hr-HR" dirty="0" smtClean="0"/>
              <a:t>Na odgovarajuće mjesto na karti napišite nazive rijeka: Sava</a:t>
            </a:r>
            <a:r>
              <a:rPr lang="hr-HR" dirty="0"/>
              <a:t>, Drava, Dunav, Mura, Una, Korana, Glina, Mrežnica, Dobra, Sutla, Dragonja, Mirna, Raša, Rječina,  Lika, Krbava, Gacka, Zrmanja, Krka, </a:t>
            </a:r>
            <a:r>
              <a:rPr lang="hr-HR" dirty="0" err="1"/>
              <a:t>Čikola</a:t>
            </a:r>
            <a:r>
              <a:rPr lang="hr-HR" dirty="0"/>
              <a:t>, Cetina, Neretva, </a:t>
            </a:r>
            <a:r>
              <a:rPr lang="hr-HR" dirty="0" err="1"/>
              <a:t>Ombla</a:t>
            </a:r>
            <a:r>
              <a:rPr lang="hr-HR" dirty="0"/>
              <a:t>, Ilova, Lonja, Česma, Bosut, Bednja, Vuka, </a:t>
            </a:r>
            <a:r>
              <a:rPr lang="hr-HR" dirty="0" err="1"/>
              <a:t>Karašica</a:t>
            </a:r>
            <a:r>
              <a:rPr lang="hr-HR" dirty="0"/>
              <a:t>, Orljava.</a:t>
            </a:r>
          </a:p>
          <a:p>
            <a:endParaRPr lang="hr-HR" dirty="0"/>
          </a:p>
        </p:txBody>
      </p:sp>
      <p:pic>
        <p:nvPicPr>
          <p:cNvPr id="5" name="Picture 2" descr="Karta rijeke prazn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8" t="1544"/>
          <a:stretch>
            <a:fillRect/>
          </a:stretch>
        </p:blipFill>
        <p:spPr bwMode="auto">
          <a:xfrm>
            <a:off x="4006280" y="814530"/>
            <a:ext cx="4680520" cy="43204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132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5976" y="648072"/>
            <a:ext cx="4504317" cy="4443958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771550"/>
            <a:ext cx="3682752" cy="713234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Rijeke Hrvatske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457200" y="1563637"/>
            <a:ext cx="3898776" cy="3168353"/>
          </a:xfrm>
        </p:spPr>
        <p:txBody>
          <a:bodyPr/>
          <a:lstStyle/>
          <a:p>
            <a:r>
              <a:rPr lang="hr-HR" dirty="0" smtClean="0"/>
              <a:t>Većina rijeka pripada crnomorskom slijevu i dunavskom </a:t>
            </a:r>
            <a:r>
              <a:rPr lang="hr-HR" dirty="0" err="1" smtClean="0"/>
              <a:t>poriječju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837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Rijeke crnomorskog slijeva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489557" cy="3030985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Manji pad, mirniji tok, dulje, bogatije vodom, meandriraju</a:t>
            </a:r>
          </a:p>
          <a:p>
            <a:r>
              <a:rPr lang="hr-HR" dirty="0" smtClean="0"/>
              <a:t>Kišno-</a:t>
            </a:r>
            <a:r>
              <a:rPr lang="hr-HR" dirty="0" err="1" smtClean="0"/>
              <a:t>sniježni</a:t>
            </a:r>
            <a:r>
              <a:rPr lang="hr-HR" dirty="0" smtClean="0"/>
              <a:t> režim</a:t>
            </a:r>
          </a:p>
          <a:p>
            <a:r>
              <a:rPr lang="hr-HR" dirty="0" smtClean="0"/>
              <a:t>Sava, Drava, Dunav 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5976" y="648072"/>
            <a:ext cx="4504317" cy="444395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8395"/>
          <a:stretch/>
        </p:blipFill>
        <p:spPr bwMode="auto">
          <a:xfrm>
            <a:off x="3925819" y="1419622"/>
            <a:ext cx="4934474" cy="159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1" b="9727"/>
          <a:stretch/>
        </p:blipFill>
        <p:spPr bwMode="auto">
          <a:xfrm>
            <a:off x="3946757" y="3093976"/>
            <a:ext cx="5057945" cy="164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9385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Rijeke crnomorskog slijeva - Sava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682752" cy="357986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err="1"/>
              <a:t>izvor</a:t>
            </a:r>
            <a:r>
              <a:rPr lang="en-US" dirty="0"/>
              <a:t> u </a:t>
            </a:r>
            <a:r>
              <a:rPr lang="en-US" dirty="0" err="1"/>
              <a:t>Sloveniji</a:t>
            </a:r>
            <a:r>
              <a:rPr lang="en-US" dirty="0"/>
              <a:t>, </a:t>
            </a:r>
            <a:r>
              <a:rPr lang="en-US" dirty="0" err="1"/>
              <a:t>ušće</a:t>
            </a:r>
            <a:r>
              <a:rPr lang="en-US" dirty="0"/>
              <a:t> u </a:t>
            </a:r>
            <a:r>
              <a:rPr lang="en-US" dirty="0" err="1"/>
              <a:t>Srbiji</a:t>
            </a:r>
            <a:r>
              <a:rPr lang="en-US" dirty="0"/>
              <a:t> </a:t>
            </a:r>
            <a:endParaRPr lang="hr-HR" dirty="0"/>
          </a:p>
          <a:p>
            <a:pPr lvl="0"/>
            <a:r>
              <a:rPr lang="en-US" dirty="0" err="1"/>
              <a:t>plovna</a:t>
            </a:r>
            <a:r>
              <a:rPr lang="en-US" dirty="0"/>
              <a:t> od </a:t>
            </a:r>
            <a:r>
              <a:rPr lang="en-US" dirty="0" err="1"/>
              <a:t>Siska</a:t>
            </a:r>
            <a:endParaRPr lang="hr-HR" dirty="0"/>
          </a:p>
          <a:p>
            <a:pPr lvl="0"/>
            <a:r>
              <a:rPr lang="en-US" dirty="0" err="1"/>
              <a:t>najveće</a:t>
            </a:r>
            <a:r>
              <a:rPr lang="en-US" dirty="0"/>
              <a:t> </a:t>
            </a:r>
            <a:r>
              <a:rPr lang="en-US" dirty="0" err="1"/>
              <a:t>pritoke</a:t>
            </a:r>
            <a:r>
              <a:rPr lang="en-US" dirty="0"/>
              <a:t>: </a:t>
            </a:r>
            <a:r>
              <a:rPr lang="en-US" dirty="0" err="1"/>
              <a:t>Kupa</a:t>
            </a:r>
            <a:r>
              <a:rPr lang="en-US" dirty="0"/>
              <a:t>, Una, </a:t>
            </a:r>
            <a:r>
              <a:rPr lang="en-US" dirty="0" err="1"/>
              <a:t>Sutla</a:t>
            </a:r>
            <a:r>
              <a:rPr lang="en-US" dirty="0"/>
              <a:t>, </a:t>
            </a:r>
            <a:r>
              <a:rPr lang="en-US" dirty="0" err="1"/>
              <a:t>Krapina</a:t>
            </a:r>
            <a:r>
              <a:rPr lang="en-US" dirty="0"/>
              <a:t>, </a:t>
            </a:r>
            <a:r>
              <a:rPr lang="en-US" dirty="0" err="1"/>
              <a:t>Lonja</a:t>
            </a:r>
            <a:r>
              <a:rPr lang="en-US" dirty="0"/>
              <a:t>, </a:t>
            </a:r>
            <a:r>
              <a:rPr lang="en-US" dirty="0" err="1"/>
              <a:t>Orljava</a:t>
            </a:r>
            <a:r>
              <a:rPr lang="en-US" dirty="0"/>
              <a:t> </a:t>
            </a:r>
            <a:endParaRPr lang="hr-HR" dirty="0" smtClean="0"/>
          </a:p>
          <a:p>
            <a:r>
              <a:rPr lang="hr-HR" b="1" dirty="0" smtClean="0"/>
              <a:t>Kupa</a:t>
            </a:r>
            <a:r>
              <a:rPr lang="hr-HR" dirty="0" smtClean="0"/>
              <a:t> </a:t>
            </a:r>
            <a:r>
              <a:rPr lang="hr-HR" dirty="0"/>
              <a:t>‒ najduža koja izvor i ušće ima u Hrvatskoj, pritoci: Dobra, Korana</a:t>
            </a:r>
          </a:p>
          <a:p>
            <a:pPr lvl="0"/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1433214"/>
            <a:ext cx="4597589" cy="32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803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Karta rijeke prazna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33" t="1543" r="982" b="59682"/>
          <a:stretch/>
        </p:blipFill>
        <p:spPr bwMode="auto">
          <a:xfrm>
            <a:off x="242494" y="712001"/>
            <a:ext cx="8651892" cy="44369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3" name="TextBox 5"/>
          <p:cNvSpPr txBox="1"/>
          <p:nvPr/>
        </p:nvSpPr>
        <p:spPr>
          <a:xfrm rot="1655601">
            <a:off x="7957900" y="354416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Duna</a:t>
            </a:r>
            <a:r>
              <a:rPr lang="hr-HR" dirty="0" smtClean="0"/>
              <a:t>v</a:t>
            </a:r>
            <a:endParaRPr lang="hr-HR" dirty="0"/>
          </a:p>
        </p:txBody>
      </p:sp>
      <p:sp>
        <p:nvSpPr>
          <p:cNvPr id="34" name="TextBox 6"/>
          <p:cNvSpPr txBox="1"/>
          <p:nvPr/>
        </p:nvSpPr>
        <p:spPr>
          <a:xfrm rot="429530">
            <a:off x="4806984" y="3892035"/>
            <a:ext cx="62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50"/>
                </a:solidFill>
              </a:rPr>
              <a:t>Sava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35" name="TextBox 10"/>
          <p:cNvSpPr txBox="1"/>
          <p:nvPr/>
        </p:nvSpPr>
        <p:spPr>
          <a:xfrm rot="18161836">
            <a:off x="1522973" y="1441323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50"/>
                </a:solidFill>
              </a:rPr>
              <a:t>Sutla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36" name="TextBox 11"/>
          <p:cNvSpPr txBox="1"/>
          <p:nvPr/>
        </p:nvSpPr>
        <p:spPr>
          <a:xfrm rot="20555954">
            <a:off x="2085984" y="1713849"/>
            <a:ext cx="916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50"/>
                </a:solidFill>
              </a:rPr>
              <a:t>Krapina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37" name="TextBox 12"/>
          <p:cNvSpPr txBox="1"/>
          <p:nvPr/>
        </p:nvSpPr>
        <p:spPr>
          <a:xfrm rot="3853814">
            <a:off x="2968158" y="2211793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50"/>
                </a:solidFill>
              </a:rPr>
              <a:t>Lonja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38" name="TextBox 13"/>
          <p:cNvSpPr txBox="1"/>
          <p:nvPr/>
        </p:nvSpPr>
        <p:spPr>
          <a:xfrm rot="18641914">
            <a:off x="3131458" y="2507050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50"/>
                </a:solidFill>
              </a:rPr>
              <a:t>Česma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 rot="1430472">
            <a:off x="5148483" y="3363914"/>
            <a:ext cx="86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50"/>
                </a:solidFill>
              </a:rPr>
              <a:t>Orljava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42" name="TextBox 18"/>
          <p:cNvSpPr txBox="1"/>
          <p:nvPr/>
        </p:nvSpPr>
        <p:spPr>
          <a:xfrm rot="2102996">
            <a:off x="1399651" y="2731218"/>
            <a:ext cx="66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50"/>
                </a:solidFill>
              </a:rPr>
              <a:t>Kupa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43" name="TextBox 19"/>
          <p:cNvSpPr txBox="1"/>
          <p:nvPr/>
        </p:nvSpPr>
        <p:spPr>
          <a:xfrm rot="18682322">
            <a:off x="980620" y="3422062"/>
            <a:ext cx="76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50"/>
                </a:solidFill>
              </a:rPr>
              <a:t>Dobra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44" name="TextBox 20"/>
          <p:cNvSpPr txBox="1"/>
          <p:nvPr/>
        </p:nvSpPr>
        <p:spPr>
          <a:xfrm rot="16486729">
            <a:off x="934281" y="3855421"/>
            <a:ext cx="105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50"/>
                </a:solidFill>
              </a:rPr>
              <a:t>Mrežnica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45" name="TextBox 21"/>
          <p:cNvSpPr txBox="1"/>
          <p:nvPr/>
        </p:nvSpPr>
        <p:spPr>
          <a:xfrm rot="16733794">
            <a:off x="1252831" y="3662472"/>
            <a:ext cx="85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50"/>
                </a:solidFill>
              </a:rPr>
              <a:t>Korana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46" name="TextBox 22"/>
          <p:cNvSpPr txBox="1"/>
          <p:nvPr/>
        </p:nvSpPr>
        <p:spPr>
          <a:xfrm rot="18891665">
            <a:off x="2238713" y="3634745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00B050"/>
                </a:solidFill>
              </a:rPr>
              <a:t>U</a:t>
            </a:r>
            <a:r>
              <a:rPr lang="hr-HR" b="1" dirty="0" smtClean="0">
                <a:solidFill>
                  <a:srgbClr val="00B050"/>
                </a:solidFill>
              </a:rPr>
              <a:t>na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48" name="TextBox 24"/>
          <p:cNvSpPr txBox="1"/>
          <p:nvPr/>
        </p:nvSpPr>
        <p:spPr>
          <a:xfrm rot="2524071">
            <a:off x="2818461" y="2863261"/>
            <a:ext cx="65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50"/>
                </a:solidFill>
              </a:rPr>
              <a:t>Odra</a:t>
            </a:r>
            <a:endParaRPr lang="hr-H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65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41" grpId="0"/>
      <p:bldP spid="42" grpId="0"/>
      <p:bldP spid="43" grpId="0"/>
      <p:bldP spid="44" grpId="0"/>
      <p:bldP spid="45" grpId="0"/>
      <p:bldP spid="46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/>
              <a:t>Rijeke crnomorskog slijeva - </a:t>
            </a:r>
            <a:r>
              <a:rPr lang="hr-HR" dirty="0" smtClean="0"/>
              <a:t>Drava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60566"/>
            <a:ext cx="4834880" cy="338437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err="1"/>
              <a:t>izvor</a:t>
            </a:r>
            <a:r>
              <a:rPr lang="en-US" dirty="0"/>
              <a:t> u </a:t>
            </a:r>
            <a:r>
              <a:rPr lang="en-US" dirty="0" err="1"/>
              <a:t>Italiji</a:t>
            </a:r>
            <a:r>
              <a:rPr lang="en-US" dirty="0"/>
              <a:t>, </a:t>
            </a:r>
            <a:r>
              <a:rPr lang="en-US" dirty="0" err="1"/>
              <a:t>ušće</a:t>
            </a:r>
            <a:r>
              <a:rPr lang="en-US" dirty="0"/>
              <a:t> u </a:t>
            </a:r>
            <a:r>
              <a:rPr lang="en-US" dirty="0" err="1"/>
              <a:t>Hrvatskoj</a:t>
            </a:r>
            <a:r>
              <a:rPr lang="en-US" dirty="0"/>
              <a:t> </a:t>
            </a:r>
            <a:endParaRPr lang="hr-HR" dirty="0"/>
          </a:p>
          <a:p>
            <a:pPr lvl="0"/>
            <a:r>
              <a:rPr lang="en-US" b="1" dirty="0" err="1"/>
              <a:t>snježno-kišni</a:t>
            </a:r>
            <a:r>
              <a:rPr lang="en-US" b="1" dirty="0"/>
              <a:t> </a:t>
            </a:r>
            <a:r>
              <a:rPr lang="en-US" b="1" dirty="0" err="1"/>
              <a:t>režim</a:t>
            </a:r>
            <a:r>
              <a:rPr lang="en-US" dirty="0"/>
              <a:t> </a:t>
            </a:r>
            <a:endParaRPr lang="hr-HR" dirty="0"/>
          </a:p>
          <a:p>
            <a:pPr lvl="0"/>
            <a:r>
              <a:rPr lang="en-US" dirty="0" err="1"/>
              <a:t>ujednačen</a:t>
            </a:r>
            <a:r>
              <a:rPr lang="en-US" dirty="0"/>
              <a:t> </a:t>
            </a:r>
            <a:r>
              <a:rPr lang="en-US" dirty="0" err="1"/>
              <a:t>vodostaj</a:t>
            </a:r>
            <a:r>
              <a:rPr lang="en-US" dirty="0"/>
              <a:t> </a:t>
            </a:r>
            <a:endParaRPr lang="hr-HR" dirty="0"/>
          </a:p>
          <a:p>
            <a:pPr lvl="0"/>
            <a:r>
              <a:rPr lang="en-US" dirty="0" err="1"/>
              <a:t>hidrenergetsko</a:t>
            </a:r>
            <a:r>
              <a:rPr lang="en-US" dirty="0"/>
              <a:t> </a:t>
            </a:r>
            <a:r>
              <a:rPr lang="en-US" dirty="0" err="1"/>
              <a:t>iskorištavanje</a:t>
            </a:r>
            <a:r>
              <a:rPr lang="en-US" dirty="0"/>
              <a:t> (tri </a:t>
            </a:r>
            <a:r>
              <a:rPr lang="en-US" dirty="0" err="1"/>
              <a:t>hidroelektrane</a:t>
            </a:r>
            <a:r>
              <a:rPr lang="en-US" dirty="0"/>
              <a:t>)</a:t>
            </a:r>
            <a:endParaRPr lang="hr-HR" dirty="0"/>
          </a:p>
          <a:p>
            <a:pPr lvl="0"/>
            <a:r>
              <a:rPr lang="en-US" dirty="0" err="1"/>
              <a:t>plovna</a:t>
            </a:r>
            <a:r>
              <a:rPr lang="en-US" dirty="0"/>
              <a:t> od </a:t>
            </a:r>
            <a:r>
              <a:rPr lang="en-US" dirty="0" err="1"/>
              <a:t>Terezinog</a:t>
            </a:r>
            <a:r>
              <a:rPr lang="en-US" dirty="0"/>
              <a:t> </a:t>
            </a:r>
            <a:r>
              <a:rPr lang="en-US" dirty="0" err="1"/>
              <a:t>polja</a:t>
            </a:r>
            <a:r>
              <a:rPr lang="en-US" dirty="0"/>
              <a:t> </a:t>
            </a:r>
            <a:endParaRPr lang="hr-HR" dirty="0"/>
          </a:p>
          <a:p>
            <a:endParaRPr lang="hr-HR" dirty="0"/>
          </a:p>
        </p:txBody>
      </p:sp>
      <p:pic>
        <p:nvPicPr>
          <p:cNvPr id="4" name="Picture 67" descr="kopacki-rit-2.jpg (600×378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5592" y="3079129"/>
            <a:ext cx="3194269" cy="202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opacki-rit-13.jpg (638×30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2465" y="1484784"/>
            <a:ext cx="3179835" cy="153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5841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arta rijeke prazna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33" t="1543" r="982" b="59682"/>
          <a:stretch/>
        </p:blipFill>
        <p:spPr bwMode="auto">
          <a:xfrm>
            <a:off x="242494" y="730899"/>
            <a:ext cx="8651892" cy="44369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813162">
            <a:off x="5380852" y="2156108"/>
            <a:ext cx="73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Drava</a:t>
            </a:r>
            <a:endParaRPr lang="hr-HR" b="1" dirty="0"/>
          </a:p>
        </p:txBody>
      </p:sp>
      <p:sp>
        <p:nvSpPr>
          <p:cNvPr id="22" name="TextBox 26"/>
          <p:cNvSpPr txBox="1"/>
          <p:nvPr/>
        </p:nvSpPr>
        <p:spPr>
          <a:xfrm rot="1043218">
            <a:off x="2633727" y="1215826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F0"/>
                </a:solidFill>
              </a:rPr>
              <a:t>Bednja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23" name="TextBox 27"/>
          <p:cNvSpPr txBox="1"/>
          <p:nvPr/>
        </p:nvSpPr>
        <p:spPr>
          <a:xfrm rot="21151233">
            <a:off x="5137480" y="2747346"/>
            <a:ext cx="968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F0"/>
                </a:solidFill>
              </a:rPr>
              <a:t>Karašica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27" name="TextBox 33"/>
          <p:cNvSpPr txBox="1"/>
          <p:nvPr/>
        </p:nvSpPr>
        <p:spPr>
          <a:xfrm rot="1799200">
            <a:off x="3465279" y="729421"/>
            <a:ext cx="70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B0F0"/>
                </a:solidFill>
              </a:rPr>
              <a:t>Mura</a:t>
            </a:r>
            <a:endParaRPr lang="hr-H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5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3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713234"/>
          </a:xfrm>
        </p:spPr>
        <p:txBody>
          <a:bodyPr>
            <a:normAutofit/>
          </a:bodyPr>
          <a:lstStyle/>
          <a:p>
            <a:pPr algn="l"/>
            <a:r>
              <a:rPr lang="hr-HR" sz="3600" dirty="0"/>
              <a:t>Rijeke crnomorskog slijeva - </a:t>
            </a:r>
            <a:r>
              <a:rPr lang="hr-HR" sz="3600" dirty="0" smtClean="0"/>
              <a:t>Dunav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906888" cy="3312369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err="1"/>
              <a:t>izvor</a:t>
            </a:r>
            <a:r>
              <a:rPr lang="en-US" dirty="0"/>
              <a:t> u </a:t>
            </a:r>
            <a:r>
              <a:rPr lang="en-US" dirty="0" err="1"/>
              <a:t>Njemačkoj</a:t>
            </a:r>
            <a:r>
              <a:rPr lang="en-US" dirty="0"/>
              <a:t>, </a:t>
            </a:r>
            <a:r>
              <a:rPr lang="en-US" dirty="0" err="1"/>
              <a:t>ušće</a:t>
            </a:r>
            <a:r>
              <a:rPr lang="en-US" dirty="0"/>
              <a:t> u </a:t>
            </a:r>
            <a:r>
              <a:rPr lang="en-US" dirty="0" err="1"/>
              <a:t>Rumunjskoj</a:t>
            </a:r>
            <a:r>
              <a:rPr lang="en-US" dirty="0"/>
              <a:t> </a:t>
            </a:r>
            <a:endParaRPr lang="hr-HR" dirty="0"/>
          </a:p>
          <a:p>
            <a:pPr lvl="0"/>
            <a:r>
              <a:rPr lang="en-US" dirty="0" err="1"/>
              <a:t>plovan</a:t>
            </a:r>
            <a:r>
              <a:rPr lang="en-US" dirty="0"/>
              <a:t> </a:t>
            </a:r>
            <a:r>
              <a:rPr lang="en-US" dirty="0" err="1"/>
              <a:t>cijelim</a:t>
            </a:r>
            <a:r>
              <a:rPr lang="en-US" dirty="0"/>
              <a:t> </a:t>
            </a:r>
            <a:r>
              <a:rPr lang="en-US" dirty="0" err="1"/>
              <a:t>tokom</a:t>
            </a:r>
            <a:r>
              <a:rPr lang="en-US" dirty="0"/>
              <a:t> u RH </a:t>
            </a:r>
            <a:endParaRPr lang="hr-HR" dirty="0"/>
          </a:p>
          <a:p>
            <a:pPr lvl="0"/>
            <a:r>
              <a:rPr lang="en-US" dirty="0" err="1"/>
              <a:t>Hrvatska</a:t>
            </a:r>
            <a:r>
              <a:rPr lang="en-US" dirty="0"/>
              <a:t> je </a:t>
            </a:r>
            <a:r>
              <a:rPr lang="en-US" dirty="0" err="1"/>
              <a:t>povezana</a:t>
            </a:r>
            <a:r>
              <a:rPr lang="en-US" dirty="0"/>
              <a:t> u </a:t>
            </a:r>
            <a:r>
              <a:rPr lang="en-US" b="1" dirty="0" err="1"/>
              <a:t>europsku</a:t>
            </a:r>
            <a:r>
              <a:rPr lang="en-US" b="1" dirty="0"/>
              <a:t> </a:t>
            </a:r>
            <a:r>
              <a:rPr lang="en-US" b="1" dirty="0" err="1"/>
              <a:t>mrežu</a:t>
            </a:r>
            <a:r>
              <a:rPr lang="en-US" b="1" dirty="0"/>
              <a:t> </a:t>
            </a:r>
            <a:r>
              <a:rPr lang="en-US" b="1" dirty="0" err="1"/>
              <a:t>riječnih</a:t>
            </a:r>
            <a:r>
              <a:rPr lang="en-US" b="1" dirty="0"/>
              <a:t> </a:t>
            </a:r>
            <a:r>
              <a:rPr lang="en-US" b="1" dirty="0" err="1"/>
              <a:t>tokova</a:t>
            </a:r>
            <a:r>
              <a:rPr lang="en-US" dirty="0"/>
              <a:t> od </a:t>
            </a:r>
            <a:r>
              <a:rPr lang="en-US" dirty="0" err="1"/>
              <a:t>Sjevernog</a:t>
            </a:r>
            <a:r>
              <a:rPr lang="en-US" dirty="0"/>
              <a:t> do </a:t>
            </a:r>
            <a:r>
              <a:rPr lang="en-US" dirty="0" err="1"/>
              <a:t>Crnog</a:t>
            </a:r>
            <a:r>
              <a:rPr lang="en-US" dirty="0"/>
              <a:t> mora </a:t>
            </a:r>
            <a:endParaRPr lang="hr-HR" dirty="0"/>
          </a:p>
          <a:p>
            <a:pPr lvl="0"/>
            <a:r>
              <a:rPr lang="en-US" dirty="0" err="1"/>
              <a:t>veći</a:t>
            </a:r>
            <a:r>
              <a:rPr lang="en-US" dirty="0"/>
              <a:t> </a:t>
            </a:r>
            <a:r>
              <a:rPr lang="en-US" dirty="0" err="1"/>
              <a:t>pritoci</a:t>
            </a:r>
            <a:r>
              <a:rPr lang="en-US" dirty="0"/>
              <a:t>: Drava, </a:t>
            </a:r>
            <a:r>
              <a:rPr lang="en-US" dirty="0" err="1"/>
              <a:t>Vuka</a:t>
            </a:r>
            <a:r>
              <a:rPr lang="en-US" dirty="0"/>
              <a:t>, </a:t>
            </a:r>
            <a:r>
              <a:rPr lang="en-US" b="1" dirty="0" err="1"/>
              <a:t>Kupa</a:t>
            </a:r>
            <a:r>
              <a:rPr lang="en-US" dirty="0"/>
              <a:t> </a:t>
            </a:r>
            <a:r>
              <a:rPr lang="en-US" dirty="0" err="1"/>
              <a:t>najduža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izvor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ušće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u </a:t>
            </a:r>
            <a:r>
              <a:rPr lang="en-US" dirty="0" err="1"/>
              <a:t>Hrvatskoj</a:t>
            </a:r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3097526"/>
            <a:ext cx="3419872" cy="19671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7839" y="1328465"/>
            <a:ext cx="3412145" cy="167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443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491</Words>
  <Application>Microsoft Office PowerPoint</Application>
  <PresentationFormat>On-screen Show (16:9)</PresentationFormat>
  <Paragraphs>115</Paragraphs>
  <Slides>20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Rijeke Hrvatske</vt:lpstr>
      <vt:lpstr>Slide 2</vt:lpstr>
      <vt:lpstr>Rijeke Hrvatske</vt:lpstr>
      <vt:lpstr>Rijeke crnomorskog slijeva</vt:lpstr>
      <vt:lpstr>Rijeke crnomorskog slijeva - Sava</vt:lpstr>
      <vt:lpstr>Slide 6</vt:lpstr>
      <vt:lpstr>Rijeke crnomorskog slijeva - Drava</vt:lpstr>
      <vt:lpstr>Slide 8</vt:lpstr>
      <vt:lpstr>Rijeke crnomorskog slijeva - Dunav</vt:lpstr>
      <vt:lpstr>Slide 10</vt:lpstr>
      <vt:lpstr>Rijeke jadranskog slijeva</vt:lpstr>
      <vt:lpstr>Slide 12</vt:lpstr>
      <vt:lpstr>Neretva</vt:lpstr>
      <vt:lpstr>Cetina</vt:lpstr>
      <vt:lpstr>Krka</vt:lpstr>
      <vt:lpstr>Zrmanja</vt:lpstr>
      <vt:lpstr>Slide 17</vt:lpstr>
      <vt:lpstr>Slide 18</vt:lpstr>
      <vt:lpstr>Izvori</vt:lpstr>
      <vt:lpstr>Ponavljanje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sbp</cp:lastModifiedBy>
  <cp:revision>31</cp:revision>
  <dcterms:created xsi:type="dcterms:W3CDTF">2019-03-27T12:00:31Z</dcterms:created>
  <dcterms:modified xsi:type="dcterms:W3CDTF">2019-08-22T09:14:31Z</dcterms:modified>
</cp:coreProperties>
</file>